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81" r:id="rId2"/>
    <p:sldId id="275" r:id="rId3"/>
    <p:sldId id="276" r:id="rId4"/>
    <p:sldId id="272" r:id="rId5"/>
    <p:sldId id="282" r:id="rId6"/>
    <p:sldId id="285" r:id="rId7"/>
    <p:sldId id="284" r:id="rId8"/>
    <p:sldId id="280" r:id="rId9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2BB"/>
    <a:srgbClr val="AFD0D5"/>
    <a:srgbClr val="BF1E2E"/>
    <a:srgbClr val="009091"/>
    <a:srgbClr val="8CB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29" autoAdjust="0"/>
  </p:normalViewPr>
  <p:slideViewPr>
    <p:cSldViewPr snapToGrid="0">
      <p:cViewPr varScale="1">
        <p:scale>
          <a:sx n="68" d="100"/>
          <a:sy n="68" d="100"/>
        </p:scale>
        <p:origin x="14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DAEEC-55AE-481C-AE7E-0B091F8AEB2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59B35-8669-4DBE-AF69-A65006CCEB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96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459B35-8669-4DBE-AF69-A65006CCEB6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391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459B35-8669-4DBE-AF69-A65006CCEB6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43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459B35-8669-4DBE-AF69-A65006CCEB6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908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459B35-8669-4DBE-AF69-A65006CCEB6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3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86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5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82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96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54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902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30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74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49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87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12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8B59D-F75A-46CA-A0B9-4B56B55F2F0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ABA3-B45A-4C07-B650-255D629CE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36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979D62-863D-48F3-A644-E4586325E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70" b="1406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9F7FA0-3126-48E7-95EB-3A4555C761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948"/>
          <a:stretch/>
        </p:blipFill>
        <p:spPr>
          <a:xfrm>
            <a:off x="-2" y="1"/>
            <a:ext cx="9133201" cy="2204468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9C341EF-120F-43C8-A13A-4F83DF724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91" y="0"/>
            <a:ext cx="4169717" cy="20574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21D809C-0ADF-43F0-8255-F55B019DB385}"/>
              </a:ext>
            </a:extLst>
          </p:cNvPr>
          <p:cNvSpPr txBox="1">
            <a:spLocks/>
          </p:cNvSpPr>
          <p:nvPr/>
        </p:nvSpPr>
        <p:spPr>
          <a:xfrm>
            <a:off x="1143000" y="2934875"/>
            <a:ext cx="68580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 dirty="0"/>
              <a:t>Community Pot Presentation </a:t>
            </a:r>
          </a:p>
          <a:p>
            <a:r>
              <a:rPr lang="en-GB" sz="4000" b="1" dirty="0"/>
              <a:t>27</a:t>
            </a:r>
            <a:r>
              <a:rPr lang="en-GB" sz="4000" b="1" baseline="30000" dirty="0"/>
              <a:t>th</a:t>
            </a:r>
            <a:r>
              <a:rPr lang="en-GB" sz="4000" b="1" dirty="0"/>
              <a:t> November 2019</a:t>
            </a:r>
          </a:p>
          <a:p>
            <a:r>
              <a:rPr lang="en-GB" sz="4000" b="1" dirty="0"/>
              <a:t>Applecross Forum</a:t>
            </a:r>
          </a:p>
        </p:txBody>
      </p:sp>
    </p:spTree>
    <p:extLst>
      <p:ext uri="{BB962C8B-B14F-4D97-AF65-F5344CB8AC3E}">
        <p14:creationId xmlns:p14="http://schemas.microsoft.com/office/powerpoint/2010/main" val="189584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ECD34-87D4-4695-BBB1-86A40F4A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2119620"/>
          </a:xfrm>
        </p:spPr>
        <p:txBody>
          <a:bodyPr>
            <a:noAutofit/>
          </a:bodyPr>
          <a:lstStyle/>
          <a:p>
            <a:pPr algn="ctr"/>
            <a:r>
              <a:rPr lang="en-GB" sz="3400" b="1" dirty="0">
                <a:latin typeface="+mn-lt"/>
              </a:rPr>
              <a:t>ACC Proposal:</a:t>
            </a:r>
            <a:br>
              <a:rPr lang="en-GB" sz="3400" b="1" dirty="0">
                <a:latin typeface="+mn-lt"/>
              </a:rPr>
            </a:br>
            <a:br>
              <a:rPr lang="en-GB" sz="1050" dirty="0">
                <a:latin typeface="+mn-lt"/>
              </a:rPr>
            </a:br>
            <a:r>
              <a:rPr lang="en-GB" sz="3400" dirty="0">
                <a:latin typeface="+mn-lt"/>
              </a:rPr>
              <a:t> Match Fund the Community Pot with other funds to build affordable housing for community benefit</a:t>
            </a:r>
            <a:r>
              <a:rPr lang="en-GB" sz="3600" dirty="0">
                <a:latin typeface="+mn-lt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C6AE17A-35F1-4268-BFC8-F736199D81C9}"/>
              </a:ext>
            </a:extLst>
          </p:cNvPr>
          <p:cNvSpPr txBox="1">
            <a:spLocks/>
          </p:cNvSpPr>
          <p:nvPr/>
        </p:nvSpPr>
        <p:spPr>
          <a:xfrm>
            <a:off x="108155" y="1012724"/>
            <a:ext cx="8809703" cy="717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/>
          </a:p>
        </p:txBody>
      </p:sp>
      <p:pic>
        <p:nvPicPr>
          <p:cNvPr id="10" name="Picture 9" descr="A picture containing drawing, bed, table&#10;&#10;Description automatically generated">
            <a:extLst>
              <a:ext uri="{FF2B5EF4-FFF2-40B4-BE49-F238E27FC236}">
                <a16:creationId xmlns:a16="http://schemas.microsoft.com/office/drawing/2014/main" id="{53EC4231-858F-4B26-BF51-86393E39B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719" y="2021636"/>
            <a:ext cx="5010560" cy="170261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60DDF49-63B4-49EE-8C73-883118615DAE}"/>
              </a:ext>
            </a:extLst>
          </p:cNvPr>
          <p:cNvGrpSpPr/>
          <p:nvPr/>
        </p:nvGrpSpPr>
        <p:grpSpPr>
          <a:xfrm>
            <a:off x="5636728" y="4532940"/>
            <a:ext cx="1918320" cy="2163451"/>
            <a:chOff x="298812" y="3921998"/>
            <a:chExt cx="2886840" cy="2886840"/>
          </a:xfrm>
        </p:grpSpPr>
        <p:pic>
          <p:nvPicPr>
            <p:cNvPr id="4" name="Graphic 3" descr="Pot of gold">
              <a:extLst>
                <a:ext uri="{FF2B5EF4-FFF2-40B4-BE49-F238E27FC236}">
                  <a16:creationId xmlns:a16="http://schemas.microsoft.com/office/drawing/2014/main" id="{18E64563-D863-4A55-B487-80829B1B1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812" y="3921998"/>
              <a:ext cx="2886840" cy="288684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4AB65E-1A5A-47A0-9FEE-CE15BE207D97}"/>
                </a:ext>
              </a:extLst>
            </p:cNvPr>
            <p:cNvSpPr txBox="1"/>
            <p:nvPr/>
          </p:nvSpPr>
          <p:spPr>
            <a:xfrm>
              <a:off x="645935" y="4979209"/>
              <a:ext cx="2192593" cy="86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Scottish Land Fund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159748-5AB3-46EE-BF45-CB692DA22402}"/>
              </a:ext>
            </a:extLst>
          </p:cNvPr>
          <p:cNvGrpSpPr/>
          <p:nvPr/>
        </p:nvGrpSpPr>
        <p:grpSpPr>
          <a:xfrm>
            <a:off x="160636" y="3895497"/>
            <a:ext cx="2886840" cy="2886840"/>
            <a:chOff x="298812" y="3921998"/>
            <a:chExt cx="2886840" cy="2886840"/>
          </a:xfrm>
        </p:grpSpPr>
        <p:pic>
          <p:nvPicPr>
            <p:cNvPr id="21" name="Graphic 20" descr="Pot of gold">
              <a:extLst>
                <a:ext uri="{FF2B5EF4-FFF2-40B4-BE49-F238E27FC236}">
                  <a16:creationId xmlns:a16="http://schemas.microsoft.com/office/drawing/2014/main" id="{B284182F-70AF-4AF4-A849-1B791506F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812" y="3921998"/>
              <a:ext cx="2886840" cy="288684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DA2EDBF-2B25-4C88-A68E-108966928136}"/>
                </a:ext>
              </a:extLst>
            </p:cNvPr>
            <p:cNvSpPr txBox="1"/>
            <p:nvPr/>
          </p:nvSpPr>
          <p:spPr>
            <a:xfrm>
              <a:off x="648929" y="5034117"/>
              <a:ext cx="219259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</a:rPr>
                <a:t>Community Pot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C080FF-DA44-457D-ACA0-6EE7E0218001}"/>
              </a:ext>
            </a:extLst>
          </p:cNvPr>
          <p:cNvGrpSpPr/>
          <p:nvPr/>
        </p:nvGrpSpPr>
        <p:grpSpPr>
          <a:xfrm>
            <a:off x="6973888" y="3307327"/>
            <a:ext cx="1798246" cy="1932827"/>
            <a:chOff x="298812" y="3921998"/>
            <a:chExt cx="2886840" cy="2886840"/>
          </a:xfrm>
        </p:grpSpPr>
        <p:pic>
          <p:nvPicPr>
            <p:cNvPr id="27" name="Graphic 26" descr="Pot of gold">
              <a:extLst>
                <a:ext uri="{FF2B5EF4-FFF2-40B4-BE49-F238E27FC236}">
                  <a16:creationId xmlns:a16="http://schemas.microsoft.com/office/drawing/2014/main" id="{A3C26473-357D-456D-96C6-C539EE537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812" y="3921998"/>
              <a:ext cx="2886840" cy="288684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5D02B4-F855-4438-9F70-C217852BF879}"/>
                </a:ext>
              </a:extLst>
            </p:cNvPr>
            <p:cNvSpPr txBox="1"/>
            <p:nvPr/>
          </p:nvSpPr>
          <p:spPr>
            <a:xfrm>
              <a:off x="645935" y="4979208"/>
              <a:ext cx="2192592" cy="90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Rural Housing Fund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F6D898C-9438-42FB-81A3-7E8AEF53FF19}"/>
              </a:ext>
            </a:extLst>
          </p:cNvPr>
          <p:cNvGrpSpPr/>
          <p:nvPr/>
        </p:nvGrpSpPr>
        <p:grpSpPr>
          <a:xfrm>
            <a:off x="7318018" y="4792138"/>
            <a:ext cx="1889861" cy="2163452"/>
            <a:chOff x="298812" y="3921998"/>
            <a:chExt cx="2886840" cy="2886840"/>
          </a:xfrm>
        </p:grpSpPr>
        <p:pic>
          <p:nvPicPr>
            <p:cNvPr id="30" name="Graphic 29" descr="Pot of gold">
              <a:extLst>
                <a:ext uri="{FF2B5EF4-FFF2-40B4-BE49-F238E27FC236}">
                  <a16:creationId xmlns:a16="http://schemas.microsoft.com/office/drawing/2014/main" id="{22E049E9-0DD9-422A-A60D-3028CC5DA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812" y="3921998"/>
              <a:ext cx="2886840" cy="288684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D6CC96-B39A-48AF-B4FE-7F5A495A6E6C}"/>
                </a:ext>
              </a:extLst>
            </p:cNvPr>
            <p:cNvSpPr txBox="1"/>
            <p:nvPr/>
          </p:nvSpPr>
          <p:spPr>
            <a:xfrm>
              <a:off x="645935" y="4979209"/>
              <a:ext cx="2192593" cy="428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Other funders..</a:t>
              </a:r>
            </a:p>
          </p:txBody>
        </p:sp>
      </p:grpSp>
      <p:sp>
        <p:nvSpPr>
          <p:cNvPr id="18" name="Arrow: Up 17">
            <a:extLst>
              <a:ext uri="{FF2B5EF4-FFF2-40B4-BE49-F238E27FC236}">
                <a16:creationId xmlns:a16="http://schemas.microsoft.com/office/drawing/2014/main" id="{B2D3E03D-B17F-4739-A628-D4DDBABCEDA9}"/>
              </a:ext>
            </a:extLst>
          </p:cNvPr>
          <p:cNvSpPr/>
          <p:nvPr/>
        </p:nvSpPr>
        <p:spPr>
          <a:xfrm rot="2397832">
            <a:off x="2948781" y="3519737"/>
            <a:ext cx="603970" cy="10772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Up 31">
            <a:extLst>
              <a:ext uri="{FF2B5EF4-FFF2-40B4-BE49-F238E27FC236}">
                <a16:creationId xmlns:a16="http://schemas.microsoft.com/office/drawing/2014/main" id="{B856D6AE-6B31-404A-B13F-9B03D720B0F0}"/>
              </a:ext>
            </a:extLst>
          </p:cNvPr>
          <p:cNvSpPr/>
          <p:nvPr/>
        </p:nvSpPr>
        <p:spPr>
          <a:xfrm rot="18634244">
            <a:off x="6003323" y="3482177"/>
            <a:ext cx="603970" cy="11191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455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A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F310D4-69A9-4472-BF53-BB3B9CB34328}"/>
              </a:ext>
            </a:extLst>
          </p:cNvPr>
          <p:cNvSpPr txBox="1"/>
          <p:nvPr/>
        </p:nvSpPr>
        <p:spPr>
          <a:xfrm>
            <a:off x="171759" y="1321369"/>
            <a:ext cx="778095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Constituted body </a:t>
            </a:r>
          </a:p>
          <a:p>
            <a:pPr lvl="1"/>
            <a:r>
              <a:rPr lang="en-GB" dirty="0"/>
              <a:t>	registered Charity and Company Limited by Guarantee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Community controlled </a:t>
            </a:r>
          </a:p>
          <a:p>
            <a:pPr lvl="1"/>
            <a:r>
              <a:rPr lang="en-GB" dirty="0"/>
              <a:t>	Anyone can join and ACC reports to the community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Experienced</a:t>
            </a:r>
            <a:r>
              <a:rPr lang="en-GB" sz="2800" dirty="0"/>
              <a:t> </a:t>
            </a:r>
            <a:r>
              <a:rPr lang="en-GB" sz="2800" b="1" dirty="0"/>
              <a:t>and well established</a:t>
            </a:r>
          </a:p>
          <a:p>
            <a:pPr lvl="1"/>
            <a:r>
              <a:rPr lang="en-GB" dirty="0"/>
              <a:t>	Developed Filling station, toilets, </a:t>
            </a:r>
            <a:r>
              <a:rPr lang="en-GB" dirty="0" err="1"/>
              <a:t>AppleNet</a:t>
            </a:r>
            <a:r>
              <a:rPr lang="en-GB" dirty="0"/>
              <a:t> and </a:t>
            </a:r>
            <a:r>
              <a:rPr lang="en-GB" dirty="0" err="1"/>
              <a:t>AppleJuice</a:t>
            </a:r>
            <a:r>
              <a:rPr lang="en-GB" dirty="0"/>
              <a:t>...</a:t>
            </a:r>
          </a:p>
          <a:p>
            <a:pPr lvl="1"/>
            <a:r>
              <a:rPr lang="en-GB" dirty="0"/>
              <a:t>	Dedicated directors and employed LDOs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Clear vision</a:t>
            </a:r>
          </a:p>
          <a:p>
            <a:pPr lvl="1"/>
            <a:r>
              <a:rPr lang="en-GB" dirty="0"/>
              <a:t>	5 year Action Plan developed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GB" dirty="0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1879C4C7-FDB9-49B0-946E-380A69003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31678" r="73658" b="52509"/>
          <a:stretch/>
        </p:blipFill>
        <p:spPr>
          <a:xfrm rot="722908">
            <a:off x="7800930" y="2244307"/>
            <a:ext cx="1166794" cy="1094515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E8CA0F-66C0-4EE0-AD27-5F2D8F4265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9" t="35706" r="35502" b="56537"/>
          <a:stretch/>
        </p:blipFill>
        <p:spPr>
          <a:xfrm rot="870216">
            <a:off x="6557311" y="3575989"/>
            <a:ext cx="2434258" cy="762539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F72F5A-56CC-4F5F-80BD-724331E0D9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6" t="31529" r="12608" b="52659"/>
          <a:stretch/>
        </p:blipFill>
        <p:spPr>
          <a:xfrm rot="20979739">
            <a:off x="6507216" y="1057630"/>
            <a:ext cx="1161574" cy="12825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951992-B54A-4C8B-8538-1658DA247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722" t="27626" r="41397" b="40953"/>
          <a:stretch/>
        </p:blipFill>
        <p:spPr>
          <a:xfrm rot="20976450">
            <a:off x="7151782" y="4966743"/>
            <a:ext cx="1546288" cy="14474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C15FD3-9290-4160-9995-C46EC82904A2}"/>
              </a:ext>
            </a:extLst>
          </p:cNvPr>
          <p:cNvSpPr txBox="1"/>
          <p:nvPr/>
        </p:nvSpPr>
        <p:spPr>
          <a:xfrm>
            <a:off x="171759" y="346741"/>
            <a:ext cx="809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Why the Community Company?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C32952-B535-48AE-A00A-37E1F48E9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0166" y="4702733"/>
            <a:ext cx="1510447" cy="197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5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, umbrella&#10;&#10;Description automatically generated">
            <a:extLst>
              <a:ext uri="{FF2B5EF4-FFF2-40B4-BE49-F238E27FC236}">
                <a16:creationId xmlns:a16="http://schemas.microsoft.com/office/drawing/2014/main" id="{66231206-0F7F-4E43-9B6E-69F6697BAC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3" b="19768"/>
          <a:stretch/>
        </p:blipFill>
        <p:spPr>
          <a:xfrm>
            <a:off x="0" y="0"/>
            <a:ext cx="9149844" cy="17009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478B27-5BB4-4C36-9551-2CFD15CC0410}"/>
              </a:ext>
            </a:extLst>
          </p:cNvPr>
          <p:cNvSpPr txBox="1"/>
          <p:nvPr/>
        </p:nvSpPr>
        <p:spPr>
          <a:xfrm>
            <a:off x="387626" y="1961102"/>
            <a:ext cx="43908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Yes! The need has been well documented. ACC wish to investigate a range of housing options: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Affordable Housing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Self Build Plots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“Rent to Buy” housing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4F3708-702D-4C33-A725-C70456668E21}"/>
              </a:ext>
            </a:extLst>
          </p:cNvPr>
          <p:cNvSpPr/>
          <p:nvPr/>
        </p:nvSpPr>
        <p:spPr>
          <a:xfrm>
            <a:off x="4896465" y="1961101"/>
            <a:ext cx="4105835" cy="2246769"/>
          </a:xfrm>
          <a:prstGeom prst="rect">
            <a:avLst/>
          </a:prstGeom>
          <a:ln>
            <a:solidFill>
              <a:schemeClr val="bg1"/>
            </a:solidFill>
            <a:prstDash val="lgDash"/>
          </a:ln>
        </p:spPr>
        <p:txBody>
          <a:bodyPr wrap="square">
            <a:spAutoFit/>
          </a:bodyPr>
          <a:lstStyle/>
          <a:p>
            <a:pPr marL="15875"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Evidence of Housing Need:</a:t>
            </a:r>
          </a:p>
          <a:p>
            <a:pPr marL="179388" indent="-163513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2019 Plan It Applecross</a:t>
            </a:r>
          </a:p>
          <a:p>
            <a:pPr marL="179388" indent="-163513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2018 ACC community survey</a:t>
            </a:r>
          </a:p>
          <a:p>
            <a:pPr marL="179388" indent="-163513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2017 Shared Community Vision</a:t>
            </a:r>
          </a:p>
          <a:p>
            <a:pPr marL="179388" indent="-163513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2016 HSCHT Housing Needs Survey</a:t>
            </a:r>
          </a:p>
          <a:p>
            <a:pPr marL="179388" indent="-163513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2015 Highland Council Housing   </a:t>
            </a:r>
          </a:p>
          <a:p>
            <a:pPr marL="15875">
              <a:tabLst>
                <a:tab pos="179388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             Needs Survey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7CA77-DA4B-4B10-B060-F8408D04A13A}"/>
              </a:ext>
            </a:extLst>
          </p:cNvPr>
          <p:cNvSpPr txBox="1"/>
          <p:nvPr/>
        </p:nvSpPr>
        <p:spPr>
          <a:xfrm>
            <a:off x="0" y="116707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But do we really need more houses?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FD5BC-4FD3-402C-A751-BBB6FBA5EBC8}"/>
              </a:ext>
            </a:extLst>
          </p:cNvPr>
          <p:cNvSpPr txBox="1"/>
          <p:nvPr/>
        </p:nvSpPr>
        <p:spPr>
          <a:xfrm>
            <a:off x="228600" y="4355563"/>
            <a:ext cx="8915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We want to: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Provide improved housing options in a phased approach.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Encourage our community to grow and prosper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Sustain a viable population to maintain access to services (e.g. School, shop, GP)</a:t>
            </a:r>
          </a:p>
          <a:p>
            <a:endParaRPr lang="en-GB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3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A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EE45405-156A-4985-BCC1-907E93E3DD06}"/>
              </a:ext>
            </a:extLst>
          </p:cNvPr>
          <p:cNvSpPr txBox="1"/>
          <p:nvPr/>
        </p:nvSpPr>
        <p:spPr>
          <a:xfrm>
            <a:off x="171759" y="346741"/>
            <a:ext cx="809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Project Ready!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8F3DE4-6A77-4FB9-AD98-7D6ED8A4D35E}"/>
              </a:ext>
            </a:extLst>
          </p:cNvPr>
          <p:cNvSpPr txBox="1"/>
          <p:nvPr/>
        </p:nvSpPr>
        <p:spPr>
          <a:xfrm>
            <a:off x="196340" y="1082041"/>
            <a:ext cx="492065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3 possible sites identified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Plan It Applecross community consultation identified three sites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Applecross Trust agreement in principle for land transfer</a:t>
            </a:r>
          </a:p>
          <a:p>
            <a:pPr lvl="1"/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Feasibility Study underway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Nov – Mar 2020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Fully funded by Scottish Land Fund and Rural Housing Fund (£31,468)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Community presentation of results Feb/March 2020.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Next steps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Community approval on land purchase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Apply for Scottish Land Fund for 95% of land purchase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Apply for funds for housing development – RHF, SSE…</a:t>
            </a:r>
          </a:p>
        </p:txBody>
      </p:sp>
      <p:pic>
        <p:nvPicPr>
          <p:cNvPr id="33" name="Content Placeholder 4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129238F9-57E0-4D3F-8699-FBCBFC5CF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5857" y="3429000"/>
            <a:ext cx="3801803" cy="285135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E4DF1AF-AD1D-4A17-84EB-97B8D8E6CE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60"/>
          <a:stretch/>
        </p:blipFill>
        <p:spPr>
          <a:xfrm>
            <a:off x="5141861" y="155484"/>
            <a:ext cx="3830670" cy="32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A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9F11293-754D-4E77-A5BF-1F2A29BE2EFC}"/>
              </a:ext>
            </a:extLst>
          </p:cNvPr>
          <p:cNvSpPr txBox="1"/>
          <p:nvPr/>
        </p:nvSpPr>
        <p:spPr>
          <a:xfrm>
            <a:off x="5354320" y="1023331"/>
            <a:ext cx="3488295" cy="2246769"/>
          </a:xfrm>
          <a:prstGeom prst="rect">
            <a:avLst/>
          </a:prstGeom>
          <a:solidFill>
            <a:srgbClr val="009091"/>
          </a:solidFill>
          <a:ln w="1905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Match funding is when an organisation agrees to match (or partially match) money pledged by a funder(s) to a charity or cause. It is a simple way to maximise the fundraising efforts</a:t>
            </a:r>
            <a:r>
              <a:rPr lang="en-GB" sz="2000" dirty="0"/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E45405-156A-4985-BCC1-907E93E3DD06}"/>
              </a:ext>
            </a:extLst>
          </p:cNvPr>
          <p:cNvSpPr txBox="1"/>
          <p:nvPr/>
        </p:nvSpPr>
        <p:spPr>
          <a:xfrm>
            <a:off x="171759" y="346741"/>
            <a:ext cx="809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Match Funding – how does it work?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8F3DE4-6A77-4FB9-AD98-7D6ED8A4D35E}"/>
              </a:ext>
            </a:extLst>
          </p:cNvPr>
          <p:cNvSpPr txBox="1"/>
          <p:nvPr/>
        </p:nvSpPr>
        <p:spPr>
          <a:xfrm>
            <a:off x="472842" y="3429000"/>
            <a:ext cx="82850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Funders LOVE match funding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Shows commitment from the community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Increases likelihood of project success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Funders like to joint fund</a:t>
            </a:r>
          </a:p>
          <a:p>
            <a:pPr lvl="1"/>
            <a:endParaRPr lang="en-GB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800" b="1" dirty="0"/>
              <a:t>Key funders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Rural Housing Fund – typically fund 60% of housing projects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Scottish Land Fund – 95% funding for land purchase</a:t>
            </a:r>
          </a:p>
          <a:p>
            <a:pPr marL="985838" lvl="1" indent="-285750">
              <a:buFont typeface="Courier New" panose="02070309020205020404" pitchFamily="49" charset="0"/>
              <a:buChar char="o"/>
            </a:pPr>
            <a:r>
              <a:rPr lang="en-GB" dirty="0"/>
              <a:t>SSE Sustainable Development Fund –MF required</a:t>
            </a:r>
          </a:p>
          <a:p>
            <a:pPr lvl="1"/>
            <a:endParaRPr lang="en-GB" dirty="0"/>
          </a:p>
        </p:txBody>
      </p:sp>
      <p:pic>
        <p:nvPicPr>
          <p:cNvPr id="8" name="Picture 7" descr="A picture containing table, cup, sitting, glass&#10;&#10;Description automatically generated">
            <a:extLst>
              <a:ext uri="{FF2B5EF4-FFF2-40B4-BE49-F238E27FC236}">
                <a16:creationId xmlns:a16="http://schemas.microsoft.com/office/drawing/2014/main" id="{BC778ECE-398C-4FD0-8C14-328DF17F03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3" t="11996" r="11335" b="4497"/>
          <a:stretch/>
        </p:blipFill>
        <p:spPr>
          <a:xfrm>
            <a:off x="472439" y="1019665"/>
            <a:ext cx="4496203" cy="224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2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2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EE45405-156A-4985-BCC1-907E93E3DD06}"/>
              </a:ext>
            </a:extLst>
          </p:cNvPr>
          <p:cNvSpPr txBox="1"/>
          <p:nvPr/>
        </p:nvSpPr>
        <p:spPr>
          <a:xfrm>
            <a:off x="162078" y="177777"/>
            <a:ext cx="809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Match Funding – </a:t>
            </a:r>
          </a:p>
          <a:p>
            <a:r>
              <a:rPr lang="en-GB" sz="3600" b="1" dirty="0"/>
              <a:t>example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8F3DE4-6A77-4FB9-AD98-7D6ED8A4D35E}"/>
              </a:ext>
            </a:extLst>
          </p:cNvPr>
          <p:cNvSpPr txBox="1"/>
          <p:nvPr/>
        </p:nvSpPr>
        <p:spPr>
          <a:xfrm>
            <a:off x="162078" y="4132428"/>
            <a:ext cx="881984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 b="1" dirty="0"/>
              <a:t>£170,000 Community Pot </a:t>
            </a:r>
          </a:p>
          <a:p>
            <a:r>
              <a:rPr lang="en-GB" dirty="0"/>
              <a:t>Match funding the community pot would allow us to maximise the impact that this money could have on the provision of affordable housing in Applecross: </a:t>
            </a:r>
          </a:p>
          <a:p>
            <a:r>
              <a:rPr lang="en-GB" dirty="0"/>
              <a:t>		Funders						£345,000		66%</a:t>
            </a:r>
          </a:p>
          <a:p>
            <a:pPr marL="700088" lvl="1"/>
            <a:r>
              <a:rPr lang="en-GB" dirty="0">
                <a:solidFill>
                  <a:srgbClr val="BF1E2E"/>
                </a:solidFill>
              </a:rPr>
              <a:t>Community Pot 					</a:t>
            </a:r>
            <a:r>
              <a:rPr lang="en-GB" u="sng" dirty="0">
                <a:solidFill>
                  <a:srgbClr val="BF1E2E"/>
                </a:solidFill>
              </a:rPr>
              <a:t>£170,000</a:t>
            </a:r>
            <a:r>
              <a:rPr lang="en-GB" dirty="0">
                <a:solidFill>
                  <a:srgbClr val="BF1E2E"/>
                </a:solidFill>
              </a:rPr>
              <a:t>		33% (Match Funding)</a:t>
            </a:r>
          </a:p>
          <a:p>
            <a:pPr marL="700088" lvl="1"/>
            <a:r>
              <a:rPr lang="en-GB" b="1" dirty="0"/>
              <a:t>Total</a:t>
            </a:r>
            <a:r>
              <a:rPr lang="en-GB" dirty="0"/>
              <a:t>							£515,000</a:t>
            </a:r>
          </a:p>
          <a:p>
            <a:pPr lvl="1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55A28-FC14-40B9-B7F0-A7D522B40481}"/>
              </a:ext>
            </a:extLst>
          </p:cNvPr>
          <p:cNvSpPr txBox="1"/>
          <p:nvPr/>
        </p:nvSpPr>
        <p:spPr>
          <a:xfrm>
            <a:off x="162078" y="1939659"/>
            <a:ext cx="8819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en-GB" sz="2800" b="1" dirty="0"/>
              <a:t>Camusterrach Housing</a:t>
            </a:r>
          </a:p>
          <a:p>
            <a:pPr marL="700088" lvl="1"/>
            <a:r>
              <a:rPr lang="en-GB" dirty="0"/>
              <a:t>SSE Sustainable Development Grant	£  56,000		13%</a:t>
            </a:r>
          </a:p>
          <a:p>
            <a:pPr marL="700088" lvl="1"/>
            <a:r>
              <a:rPr lang="en-GB" dirty="0"/>
              <a:t>Rural Housing Fund				£290,000		66%</a:t>
            </a:r>
          </a:p>
          <a:p>
            <a:pPr marL="700088" lvl="1"/>
            <a:r>
              <a:rPr lang="en-GB" dirty="0">
                <a:solidFill>
                  <a:srgbClr val="BF1E2E"/>
                </a:solidFill>
              </a:rPr>
              <a:t>ACC Funds/Loan 					</a:t>
            </a:r>
            <a:r>
              <a:rPr lang="en-GB" u="sng" dirty="0">
                <a:solidFill>
                  <a:srgbClr val="BF1E2E"/>
                </a:solidFill>
              </a:rPr>
              <a:t>£  94,000</a:t>
            </a:r>
            <a:r>
              <a:rPr lang="en-GB" dirty="0">
                <a:solidFill>
                  <a:srgbClr val="BF1E2E"/>
                </a:solidFill>
              </a:rPr>
              <a:t>		21% (Match Funding)</a:t>
            </a:r>
          </a:p>
          <a:p>
            <a:pPr marL="700088" lvl="1"/>
            <a:r>
              <a:rPr lang="en-GB" b="1" dirty="0"/>
              <a:t>Total</a:t>
            </a:r>
            <a:r>
              <a:rPr lang="en-GB" dirty="0"/>
              <a:t>							£440,000</a:t>
            </a:r>
          </a:p>
        </p:txBody>
      </p:sp>
      <p:pic>
        <p:nvPicPr>
          <p:cNvPr id="7" name="Picture 6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016A036E-B8C2-4677-85F0-5EDC8CDBEC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84" b="13018"/>
          <a:stretch/>
        </p:blipFill>
        <p:spPr>
          <a:xfrm>
            <a:off x="4174052" y="337930"/>
            <a:ext cx="4807867" cy="187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13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ECF3FD9-1988-42EC-8809-4937ACA77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680" y="2194559"/>
            <a:ext cx="8422640" cy="3952239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Calibri (Body)"/>
              </a:rPr>
              <a:t>Summary</a:t>
            </a:r>
          </a:p>
          <a:p>
            <a:r>
              <a:rPr lang="en-GB" sz="3600" dirty="0"/>
              <a:t>Match funding the community pot would allow us to maximise the impact that this money could have on the provision of affordable housing in Applecross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9C341EF-120F-43C8-A13A-4F83DF724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91" y="0"/>
            <a:ext cx="4169717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89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542</Words>
  <Application>Microsoft Office PowerPoint</Application>
  <PresentationFormat>On-screen Show (4:3)</PresentationFormat>
  <Paragraphs>83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(Body)</vt:lpstr>
      <vt:lpstr>Calibri Light</vt:lpstr>
      <vt:lpstr>Courier New</vt:lpstr>
      <vt:lpstr>Wingdings</vt:lpstr>
      <vt:lpstr>Office Theme</vt:lpstr>
      <vt:lpstr>PowerPoint Presentation</vt:lpstr>
      <vt:lpstr>ACC Proposal:   Match Fund the Community Pot with other funds to build affordable housing for community benefit.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Roslyn Clarke</dc:creator>
  <cp:lastModifiedBy>gerry mcpartlin</cp:lastModifiedBy>
  <cp:revision>24</cp:revision>
  <cp:lastPrinted>2019-11-26T15:00:07Z</cp:lastPrinted>
  <dcterms:created xsi:type="dcterms:W3CDTF">2019-11-26T11:07:06Z</dcterms:created>
  <dcterms:modified xsi:type="dcterms:W3CDTF">2020-01-13T11:30:17Z</dcterms:modified>
</cp:coreProperties>
</file>